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6F970-2E1A-42E8-B91D-2F3F27D6D5A5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E9D6-CB9B-4C5E-ADCE-4D956EC07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6080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10F211-329D-4163-99BF-53DC6B54965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608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6080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34DA57-2EAD-46CA-8633-35A4A2FC0BE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608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D7118E2-B570-4567-9D37-80FC2BF09609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608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0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0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1BF6B13-82F9-444D-AE8C-E3ABADBCC4D1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113C93D-0309-4BB2-970E-EDCE11019692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1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1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B3F018F-A068-4CCE-AA03-C7FCD76B5486}" type="slidenum">
              <a:rPr lang="en-US" sz="1200">
                <a:latin typeface="Arial" charset="0"/>
              </a:rPr>
              <a:pPr algn="r" eaLnBrk="1" hangingPunct="1"/>
              <a:t>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2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3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3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4432FF3-A266-41D5-9178-7330BA69DE0C}" type="slidenum">
              <a:rPr lang="en-US" sz="1200">
                <a:latin typeface="Arial" charset="0"/>
              </a:rPr>
              <a:pPr algn="r"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5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6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D8FB28E-9A95-448D-855F-D9925CDD51F9}" type="slidenum">
              <a:rPr lang="en-US" sz="1200">
                <a:latin typeface="Arial" charset="0"/>
              </a:rPr>
              <a:pPr algn="r" eaLnBrk="1" hangingPunct="1"/>
              <a:t>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7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7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8537618-5254-4D2B-85ED-B8901359D0A2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8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8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0A3C3B3-07FB-486E-BF5B-DA93236F6BE6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5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11CEAB6C-9564-47D1-8A43-F475E5504C6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68BF8477-258E-40A4-A608-B405345F87F3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Standards of Conduct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Intro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6744 Test Intro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4491-00 Standards of Conduct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4101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6601EA-0625-4D4B-A81F-31D18422148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103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" name="~PP1683.WAV">
            <a:hlinkClick r:id="" action="ppaction://media"/>
          </p:cNvPr>
          <p:cNvPicPr>
            <a:picLocks noRot="1" noChangeAspect="1"/>
          </p:cNvPicPr>
          <p:nvPr>
            <a:wavAudioFile r:embed="rId1" name="~PP147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87960"/>
      </p:ext>
    </p:extLst>
  </p:cSld>
  <p:clrMapOvr>
    <a:masterClrMapping/>
  </p:clrMapOvr>
  <p:transition advTm="19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VIOLATION OF STANDARDS </a:t>
            </a:r>
            <a:r>
              <a:rPr lang="en-US" sz="3200" smtClean="0">
                <a:solidFill>
                  <a:schemeClr val="tx1"/>
                </a:solidFill>
              </a:rPr>
              <a:t> cont’d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Volunteer asks client (who is single) if s/he would consider meeting for a date</a:t>
            </a:r>
          </a:p>
          <a:p>
            <a:pPr eaLnBrk="1" hangingPunct="1">
              <a:defRPr/>
            </a:pPr>
            <a:r>
              <a:rPr lang="en-US" dirty="0" smtClean="0"/>
              <a:t>Client does not want to report a stock sale because cost basis equal to or higher than sales price; volunteer agrees not to but tells client that, if audited, amounts would need to be supported by documentation</a:t>
            </a:r>
          </a:p>
          <a:p>
            <a:pPr eaLnBrk="1" hangingPunct="1">
              <a:defRPr/>
            </a:pPr>
            <a:r>
              <a:rPr lang="en-US" dirty="0" smtClean="0"/>
              <a:t>Volunteer commits criminal act (not at site)</a:t>
            </a:r>
          </a:p>
          <a:p>
            <a:pPr eaLnBrk="1" hangingPunct="1">
              <a:defRPr/>
            </a:pPr>
            <a:r>
              <a:rPr lang="en-US" dirty="0" smtClean="0"/>
              <a:t>Volunteer argues/becomes angry with client</a:t>
            </a:r>
          </a:p>
        </p:txBody>
      </p:sp>
      <p:pic>
        <p:nvPicPr>
          <p:cNvPr id="7" name="~PP1745.WAV">
            <a:hlinkClick r:id="" action="ppaction://media"/>
          </p:cNvPr>
          <p:cNvPicPr>
            <a:picLocks noRot="1" noChangeAspect="1"/>
          </p:cNvPicPr>
          <p:nvPr>
            <a:wavAudioFile r:embed="rId1" name="~PP16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3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133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220B43-D0F9-4391-BFE2-4C9A15D123D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230416"/>
      </p:ext>
    </p:extLst>
  </p:cSld>
  <p:clrMapOvr>
    <a:masterClrMapping/>
  </p:clrMapOvr>
  <p:transition advTm="50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AARP FOUNDATION STANDARDS PACKAGE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Volunteer Standards of Professionalism</a:t>
            </a:r>
          </a:p>
          <a:p>
            <a:pPr eaLnBrk="1" hangingPunct="1"/>
            <a:r>
              <a:rPr lang="en-US" smtClean="0"/>
              <a:t>Taxpayer Information and Responsibilities (available at the site)</a:t>
            </a:r>
          </a:p>
          <a:p>
            <a:pPr eaLnBrk="1" hangingPunct="1"/>
            <a:r>
              <a:rPr lang="en-US" smtClean="0"/>
              <a:t>Incident Review Protocol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</a:rPr>
              <a:t>	</a:t>
            </a:r>
            <a:r>
              <a:rPr lang="en-US" smtClean="0">
                <a:solidFill>
                  <a:srgbClr val="000099"/>
                </a:solidFill>
              </a:rPr>
              <a:t>(To be handled by local site leadership)</a:t>
            </a:r>
          </a:p>
        </p:txBody>
      </p:sp>
      <p:pic>
        <p:nvPicPr>
          <p:cNvPr id="6" name="~PP2761.WAV">
            <a:hlinkClick r:id="" action="ppaction://media"/>
          </p:cNvPr>
          <p:cNvPicPr>
            <a:picLocks noRot="1" noChangeAspect="1"/>
          </p:cNvPicPr>
          <p:nvPr>
            <a:wavAudioFile r:embed="rId1" name="~PP283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43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143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AA0B81-0CAD-48FA-97B8-545A586821F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53591"/>
      </p:ext>
    </p:extLst>
  </p:cSld>
  <p:clrMapOvr>
    <a:masterClrMapping/>
  </p:clrMapOvr>
  <p:transition advTm="42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VOLUNTEER ETHICS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mtClean="0"/>
              <a:t>By law, preparers required to exercise due diligence in preparation of tax returns</a:t>
            </a:r>
          </a:p>
          <a:p>
            <a:pPr eaLnBrk="1" hangingPunct="1">
              <a:defRPr/>
            </a:pPr>
            <a:r>
              <a:rPr lang="en-US" smtClean="0"/>
              <a:t>IRS has responsibility for oversight to protect tax program integrity and maintain taxpayer confidence</a:t>
            </a:r>
          </a:p>
          <a:p>
            <a:pPr eaLnBrk="1" hangingPunct="1">
              <a:defRPr/>
            </a:pPr>
            <a:r>
              <a:rPr lang="en-US" smtClean="0"/>
              <a:t>Volunteers can be removed, sites closed, IRS support &amp; funds discontinued by IRS</a:t>
            </a:r>
          </a:p>
          <a:p>
            <a:pPr eaLnBrk="1" hangingPunct="1">
              <a:defRPr/>
            </a:pPr>
            <a:r>
              <a:rPr lang="en-US" smtClean="0"/>
              <a:t>Clients may be subject to examination, litigation or criminal penalties if false return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pic>
        <p:nvPicPr>
          <p:cNvPr id="6" name="~PP3698.WAV">
            <a:hlinkClick r:id="" action="ppaction://media"/>
          </p:cNvPr>
          <p:cNvPicPr>
            <a:picLocks noRot="1" noChangeAspect="1"/>
          </p:cNvPicPr>
          <p:nvPr>
            <a:wavAudioFile r:embed="rId1" name="~PP348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51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06733-922A-4295-8F22-4C9DD7F1EC1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5659249"/>
      </p:ext>
    </p:extLst>
  </p:cSld>
  <p:clrMapOvr>
    <a:masterClrMapping/>
  </p:clrMapOvr>
  <p:transition advTm="2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UNETHICAL DEFINED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6400" indent="-406400" eaLnBrk="1" hangingPunct="1">
              <a:defRPr/>
            </a:pPr>
            <a:r>
              <a:rPr lang="en-US" dirty="0" smtClean="0"/>
              <a:t>IRS-SPEC defines unethical as not conforming to agreed standards of moral conduct, especially within a particular profession</a:t>
            </a:r>
          </a:p>
          <a:p>
            <a:pPr marL="406400" indent="-406400" eaLnBrk="1" hangingPunct="1">
              <a:defRPr/>
            </a:pPr>
            <a:r>
              <a:rPr lang="en-US" dirty="0" smtClean="0"/>
              <a:t>In most cases, unethical behavior is acted upon with the intent to disregard the established laws, procedures, or set policies</a:t>
            </a:r>
          </a:p>
          <a:p>
            <a:pPr marL="406400" indent="-406400" eaLnBrk="1" hangingPunct="1">
              <a:defRPr/>
            </a:pPr>
            <a:r>
              <a:rPr lang="en-US" dirty="0" smtClean="0"/>
              <a:t>An error or omission that was unknowing is not considered an unethical action</a:t>
            </a:r>
          </a:p>
        </p:txBody>
      </p:sp>
      <p:pic>
        <p:nvPicPr>
          <p:cNvPr id="5" name="~PP2698.WAV">
            <a:hlinkClick r:id="" action="ppaction://media"/>
          </p:cNvPr>
          <p:cNvPicPr>
            <a:picLocks noRot="1" noChangeAspect="1"/>
          </p:cNvPicPr>
          <p:nvPr>
            <a:wavAudioFile r:embed="rId1" name="~PP243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61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61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FF2C36-BBCC-44AC-AE65-C505B58CB81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1447065"/>
      </p:ext>
    </p:extLst>
  </p:cSld>
  <p:clrMapOvr>
    <a:masterClrMapping/>
  </p:clrMapOvr>
  <p:transition advTm="31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STANDARDS OF CONDUCT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Form 13615</a:t>
            </a:r>
            <a:r>
              <a:rPr lang="en-US" smtClean="0"/>
              <a:t>, </a:t>
            </a:r>
            <a:r>
              <a:rPr lang="en-US" u="sng" smtClean="0"/>
              <a:t>Volunteer Standards of Conduct Agreement</a:t>
            </a:r>
            <a:r>
              <a:rPr lang="en-US" smtClean="0"/>
              <a:t>, applies to all conduct and ethical behavior in VITA/TCE Program</a:t>
            </a:r>
          </a:p>
          <a:p>
            <a:pPr eaLnBrk="1" hangingPunct="1"/>
            <a:r>
              <a:rPr lang="en-US" smtClean="0"/>
              <a:t>ALL volunteers must agree to Standards of Conduct, pass a test</a:t>
            </a:r>
            <a:r>
              <a:rPr lang="en-US" b="1" baseline="30000" smtClean="0"/>
              <a:t>NEW</a:t>
            </a:r>
            <a:r>
              <a:rPr lang="en-US" smtClean="0"/>
              <a:t> &amp; sign Agreement prior to working at a VITA or TCE site</a:t>
            </a:r>
          </a:p>
          <a:p>
            <a:pPr eaLnBrk="1" hangingPunct="1"/>
            <a:r>
              <a:rPr lang="en-US" smtClean="0"/>
              <a:t>Responsibility of all volunteers is to provide highest quality, best service to clients</a:t>
            </a: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7" name="~PP3714.WAV">
            <a:hlinkClick r:id="" action="ppaction://media"/>
          </p:cNvPr>
          <p:cNvPicPr>
            <a:picLocks noRot="1" noChangeAspect="1"/>
          </p:cNvPicPr>
          <p:nvPr>
            <a:wavAudioFile r:embed="rId1" name="~PP322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71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71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089C01-F9DA-4E60-8618-8D2C8D07611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4582163"/>
      </p:ext>
    </p:extLst>
  </p:cSld>
  <p:clrMapOvr>
    <a:masterClrMapping/>
  </p:clrMapOvr>
  <p:transition advTm="35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72400" algn="r"/>
              </a:tabLst>
            </a:pPr>
            <a:r>
              <a:rPr lang="en-US" smtClean="0"/>
              <a:t>QUALITY SITE REQUIREMENTS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4012 Intro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Volunteers required to adhere to QSRs (see </a:t>
            </a:r>
            <a:r>
              <a:rPr lang="en-US" u="sng" smtClean="0"/>
              <a:t>Pub 4012</a:t>
            </a:r>
            <a:r>
              <a:rPr lang="en-US" smtClean="0"/>
              <a:t>) re: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#1, Certification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#2, Intake/Interview Process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#3, Quality Review Process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#4, Reference Materials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#5, Volunteer Agreement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#6, Timely Filing</a:t>
            </a:r>
          </a:p>
        </p:txBody>
      </p:sp>
      <p:pic>
        <p:nvPicPr>
          <p:cNvPr id="10" name="~PP3714.WAV">
            <a:hlinkClick r:id="" action="ppaction://media"/>
          </p:cNvPr>
          <p:cNvPicPr>
            <a:picLocks noRot="1" noChangeAspect="1"/>
          </p:cNvPicPr>
          <p:nvPr>
            <a:wavAudioFile r:embed="rId1" name="~PP36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81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81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B59A94-1014-4BE0-87A2-19FF5C34901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593634"/>
      </p:ext>
    </p:extLst>
  </p:cSld>
  <p:clrMapOvr>
    <a:masterClrMapping/>
  </p:clrMapOvr>
  <p:transition advTm="45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72400" algn="r"/>
              </a:tabLst>
            </a:pPr>
            <a:r>
              <a:rPr lang="en-US" smtClean="0"/>
              <a:t>QSRs, cont’d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4012 Intro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 7, Title VI – AARPs </a:t>
            </a:r>
            <a:r>
              <a:rPr lang="en-US" u="sng" smtClean="0"/>
              <a:t>D143</a:t>
            </a:r>
            <a:r>
              <a:rPr lang="en-US" smtClean="0"/>
              <a:t>, </a:t>
            </a:r>
            <a:r>
              <a:rPr lang="en-US" u="sng" smtClean="0"/>
              <a:t>Free Tax Help </a:t>
            </a:r>
            <a:r>
              <a:rPr lang="en-US" smtClean="0"/>
              <a:t>	</a:t>
            </a:r>
            <a:r>
              <a:rPr lang="en-US" u="sng" smtClean="0"/>
              <a:t>Poster</a:t>
            </a:r>
            <a:r>
              <a:rPr lang="en-US" smtClean="0"/>
              <a:t> displayed at all AARP/TCE sites</a:t>
            </a:r>
          </a:p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 8, Accurate </a:t>
            </a:r>
            <a:r>
              <a:rPr lang="en-US" b="1" smtClean="0"/>
              <a:t>S</a:t>
            </a:r>
            <a:r>
              <a:rPr lang="en-US" smtClean="0"/>
              <a:t>ite </a:t>
            </a:r>
            <a:r>
              <a:rPr lang="en-US" b="1" smtClean="0"/>
              <a:t>ID</a:t>
            </a:r>
            <a:r>
              <a:rPr lang="en-US" smtClean="0"/>
              <a:t> </a:t>
            </a:r>
            <a:r>
              <a:rPr lang="en-US" b="1" smtClean="0"/>
              <a:t>N</a:t>
            </a:r>
            <a:r>
              <a:rPr lang="en-US" smtClean="0"/>
              <a:t>umber on all returns</a:t>
            </a:r>
          </a:p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 9, Correct </a:t>
            </a:r>
            <a:r>
              <a:rPr lang="en-US" b="1" smtClean="0"/>
              <a:t>E</a:t>
            </a:r>
            <a:r>
              <a:rPr lang="en-US" smtClean="0"/>
              <a:t>-</a:t>
            </a:r>
            <a:r>
              <a:rPr lang="en-US" b="1" smtClean="0"/>
              <a:t>F</a:t>
            </a:r>
            <a:r>
              <a:rPr lang="en-US" smtClean="0"/>
              <a:t>ile </a:t>
            </a:r>
            <a:r>
              <a:rPr lang="en-US" b="1" smtClean="0"/>
              <a:t>I</a:t>
            </a:r>
            <a:r>
              <a:rPr lang="en-US" smtClean="0"/>
              <a:t>D </a:t>
            </a:r>
            <a:r>
              <a:rPr lang="en-US" b="1" smtClean="0"/>
              <a:t>N</a:t>
            </a:r>
            <a:r>
              <a:rPr lang="en-US" smtClean="0"/>
              <a:t>umber on all returns</a:t>
            </a:r>
          </a:p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#10, Security, Privacy and Confidentiality</a:t>
            </a:r>
          </a:p>
          <a:p>
            <a:pPr marL="1422400" lvl="2" indent="-392113" eaLnBrk="1" hangingPunct="1">
              <a:buFont typeface="Wingdings" pitchFamily="2" charset="2"/>
              <a:buChar char="o"/>
              <a:tabLst>
                <a:tab pos="1196975" algn="l"/>
              </a:tabLst>
            </a:pPr>
            <a:r>
              <a:rPr lang="en-US" smtClean="0"/>
              <a:t>Equipment and tax data secured</a:t>
            </a:r>
          </a:p>
          <a:p>
            <a:pPr marL="1422400" lvl="2" indent="-392113" eaLnBrk="1" hangingPunct="1">
              <a:buFont typeface="Wingdings" pitchFamily="2" charset="2"/>
              <a:buChar char="o"/>
              <a:tabLst>
                <a:tab pos="1196975" algn="l"/>
              </a:tabLst>
            </a:pPr>
            <a:r>
              <a:rPr lang="en-US" smtClean="0"/>
              <a:t>Passwords never posted near computer</a:t>
            </a:r>
          </a:p>
          <a:p>
            <a:pPr marL="1422400" lvl="2" indent="-392113" eaLnBrk="1" hangingPunct="1">
              <a:buFont typeface="Wingdings" pitchFamily="2" charset="2"/>
              <a:buChar char="o"/>
              <a:tabLst>
                <a:tab pos="1196975" algn="l"/>
              </a:tabLst>
            </a:pPr>
            <a:r>
              <a:rPr lang="en-US" smtClean="0"/>
              <a:t>TaxWise/encryption exited if not in area</a:t>
            </a:r>
          </a:p>
        </p:txBody>
      </p:sp>
      <p:pic>
        <p:nvPicPr>
          <p:cNvPr id="7" name="~PP3729.WAV">
            <a:hlinkClick r:id="" action="ppaction://media"/>
          </p:cNvPr>
          <p:cNvPicPr>
            <a:picLocks noRot="1" noChangeAspect="1"/>
          </p:cNvPicPr>
          <p:nvPr>
            <a:wavAudioFile r:embed="rId1" name="~PP369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922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92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5241CEF-A36E-44B4-AFBF-91EAD285697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133776"/>
      </p:ext>
    </p:extLst>
  </p:cSld>
  <p:clrMapOvr>
    <a:masterClrMapping/>
  </p:clrMapOvr>
  <p:transition advTm="36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SIX STANDARDS OF CONDUCT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Must follow Quality Site Requirements</a:t>
            </a:r>
          </a:p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Must not accept payment or solicit donations for federal or state tax return preparation</a:t>
            </a:r>
          </a:p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Must not solicit business from clients or use knowledge gained about them for direct or indirect benefit for self or others</a:t>
            </a:r>
          </a:p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None/>
              <a:defRPr/>
            </a:pPr>
            <a:r>
              <a:rPr lang="en-US" dirty="0" smtClean="0"/>
              <a:t>	May use aggregate data for promotion (e.g., # returns, schedules) but use of $$ amounts prohibited except aggregate for fund-raising</a:t>
            </a:r>
          </a:p>
        </p:txBody>
      </p:sp>
      <p:pic>
        <p:nvPicPr>
          <p:cNvPr id="7" name="~PP2729.WAV">
            <a:hlinkClick r:id="" action="ppaction://media"/>
          </p:cNvPr>
          <p:cNvPicPr>
            <a:picLocks noRot="1" noChangeAspect="1"/>
          </p:cNvPicPr>
          <p:nvPr>
            <a:wavAudioFile r:embed="rId1" name="~PP24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02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06F943-6C50-4C4C-AC4D-3535EFEA0E9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3875188"/>
      </p:ext>
    </p:extLst>
  </p:cSld>
  <p:clrMapOvr>
    <a:masterClrMapping/>
  </p:clrMapOvr>
  <p:transition advTm="5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SIX STANDARDS OF CONDUCT</a:t>
            </a:r>
            <a:r>
              <a:rPr lang="en-US" sz="2200" smtClean="0"/>
              <a:t>	6744 Intro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mtClean="0"/>
              <a:t>Must not knowingly prepare false returns</a:t>
            </a:r>
          </a:p>
          <a:p>
            <a:pPr marL="514350" indent="-51435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mtClean="0"/>
              <a:t>Must not engage in criminal, infamous, dishonest, notoriously disgraceful conduct, or any other conduct deemed to have a negative effect on the VITA/TCE Program</a:t>
            </a:r>
          </a:p>
          <a:p>
            <a:pPr marL="514350" indent="-51435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mtClean="0"/>
              <a:t>Must treat all taxpayers in a professional, courteous, and respectful manner</a:t>
            </a:r>
          </a:p>
        </p:txBody>
      </p:sp>
      <p:pic>
        <p:nvPicPr>
          <p:cNvPr id="5" name="~PP6729.WAV">
            <a:hlinkClick r:id="" action="ppaction://media"/>
          </p:cNvPr>
          <p:cNvPicPr>
            <a:picLocks noRot="1" noChangeAspect="1"/>
          </p:cNvPicPr>
          <p:nvPr>
            <a:wavAudioFile r:embed="rId1" name="~PP6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2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112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9CB92-EE3D-4E83-B21C-EBC48255979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4669556"/>
      </p:ext>
    </p:extLst>
  </p:cSld>
  <p:clrMapOvr>
    <a:masterClrMapping/>
  </p:clrMapOvr>
  <p:transition advTm="2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VIOLATION OF STANDARDS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500" dirty="0" smtClean="0"/>
              <a:t>Client </a:t>
            </a:r>
            <a:r>
              <a:rPr lang="en-US" dirty="0" smtClean="0"/>
              <a:t>says has “cash income” not reported on 1099-MISC; volunteer replies does not need to report since IRS may not catch it</a:t>
            </a:r>
          </a:p>
          <a:p>
            <a:pPr eaLnBrk="1" hangingPunct="1">
              <a:defRPr/>
            </a:pPr>
            <a:r>
              <a:rPr lang="en-US" dirty="0" smtClean="0"/>
              <a:t>Volunteer includes child listed by client as dependent who was not a “qualified child or relative” since no-one else is claiming child</a:t>
            </a:r>
          </a:p>
          <a:p>
            <a:pPr eaLnBrk="1" hangingPunct="1">
              <a:defRPr/>
            </a:pPr>
            <a:r>
              <a:rPr lang="en-US" dirty="0" smtClean="0"/>
              <a:t>Volunteer offers to list own bank account for client without an account in order to provide client with faster</a:t>
            </a:r>
            <a:r>
              <a:rPr lang="en-US" sz="2400" dirty="0" smtClean="0"/>
              <a:t> refund</a:t>
            </a:r>
            <a:endParaRPr lang="en-US" sz="2500" dirty="0" smtClean="0"/>
          </a:p>
        </p:txBody>
      </p:sp>
      <p:pic>
        <p:nvPicPr>
          <p:cNvPr id="6" name="~PP3745.WAV">
            <a:hlinkClick r:id="" action="ppaction://media"/>
          </p:cNvPr>
          <p:cNvPicPr>
            <a:picLocks noRot="1" noChangeAspect="1"/>
          </p:cNvPicPr>
          <p:nvPr>
            <a:wavAudioFile r:embed="rId1" name="~PP38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2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122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06D21D-9BD3-4875-B5ED-6BDFAFAA898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4908467"/>
      </p:ext>
    </p:extLst>
  </p:cSld>
  <p:clrMapOvr>
    <a:masterClrMapping/>
  </p:clrMapOvr>
  <p:transition advTm="60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627</Words>
  <Application>Microsoft Office PowerPoint</Application>
  <PresentationFormat>On-screen Show (4:3)</PresentationFormat>
  <Paragraphs>102</Paragraphs>
  <Slides>11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NJ Template 06</vt:lpstr>
      <vt:lpstr>Standards of Conduct</vt:lpstr>
      <vt:lpstr>VOLUNTEER ETHICS  6744 Intro</vt:lpstr>
      <vt:lpstr>UNETHICAL DEFINED  6744 Intro</vt:lpstr>
      <vt:lpstr>STANDARDS OF CONDUCT  6744 Intro</vt:lpstr>
      <vt:lpstr>QUALITY SITE REQUIREMENTS  4012 Intro</vt:lpstr>
      <vt:lpstr>QSRs, cont’d  4012 Intro</vt:lpstr>
      <vt:lpstr>SIX STANDARDS OF CONDUCT  6744 Intro</vt:lpstr>
      <vt:lpstr>SIX STANDARDS OF CONDUCT 6744 Intro</vt:lpstr>
      <vt:lpstr>VIOLATION OF STANDARDS </vt:lpstr>
      <vt:lpstr>VIOLATION OF STANDARDS  cont’d</vt:lpstr>
      <vt:lpstr>AARP FOUNDATION STANDARDS PACKAGE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Conduct</dc:title>
  <dc:creator>HershAl</dc:creator>
  <cp:lastModifiedBy>HershAl</cp:lastModifiedBy>
  <cp:revision>2</cp:revision>
  <dcterms:created xsi:type="dcterms:W3CDTF">2012-01-07T00:34:04Z</dcterms:created>
  <dcterms:modified xsi:type="dcterms:W3CDTF">2012-01-07T00:34:05Z</dcterms:modified>
</cp:coreProperties>
</file>